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handoutMasterIdLst>
    <p:handoutMasterId r:id="rId3"/>
  </p:handoutMasterIdLst>
  <p:sldIdLst>
    <p:sldId id="258" r:id="rId2"/>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EC786"/>
    <a:srgbClr val="D4A97E"/>
    <a:srgbClr val="FFCC00"/>
    <a:srgbClr val="4BCD9B"/>
    <a:srgbClr val="66FF33"/>
    <a:srgbClr val="99FF33"/>
    <a:srgbClr val="FF33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6" autoAdjust="0"/>
    <p:restoredTop sz="94660"/>
  </p:normalViewPr>
  <p:slideViewPr>
    <p:cSldViewPr snapToGrid="0" showGuides="1">
      <p:cViewPr>
        <p:scale>
          <a:sx n="116" d="100"/>
          <a:sy n="116" d="100"/>
        </p:scale>
        <p:origin x="-160" y="-160"/>
      </p:cViewPr>
      <p:guideLst>
        <p:guide orient="horz" pos="2880"/>
        <p:guide pos="2160"/>
      </p:guideLst>
    </p:cSldViewPr>
  </p:slideViewPr>
  <p:notesTextViewPr>
    <p:cViewPr>
      <p:scale>
        <a:sx n="1" d="1"/>
        <a:sy n="1" d="1"/>
      </p:scale>
      <p:origin x="0" y="0"/>
    </p:cViewPr>
  </p:notesTextViewPr>
  <p:notesViewPr>
    <p:cSldViewPr snapToGrid="0" showGuides="1">
      <p:cViewPr varScale="1">
        <p:scale>
          <a:sx n="53" d="100"/>
          <a:sy n="53" d="100"/>
        </p:scale>
        <p:origin x="2544" y="72"/>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953BA06-4A16-40E9-8730-D2CE8F64176C}" type="datetimeFigureOut">
              <a:rPr lang="en-US" smtClean="0"/>
              <a:t>8/28/18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3D7DE91-8CF2-4510-8BF7-D237584AF257}" type="slidenum">
              <a:rPr lang="en-US" smtClean="0"/>
              <a:t>‹#›</a:t>
            </a:fld>
            <a:endParaRPr lang="en-US"/>
          </a:p>
        </p:txBody>
      </p:sp>
    </p:spTree>
    <p:extLst>
      <p:ext uri="{BB962C8B-B14F-4D97-AF65-F5344CB8AC3E}">
        <p14:creationId xmlns:p14="http://schemas.microsoft.com/office/powerpoint/2010/main" val="14798201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8F3B6F-EE77-45F3-8ADC-61D5DF62CC9C}"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905877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8F3B6F-EE77-45F3-8ADC-61D5DF62CC9C}"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7108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8F3B6F-EE77-45F3-8ADC-61D5DF62CC9C}"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412472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8F3B6F-EE77-45F3-8ADC-61D5DF62CC9C}"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1511120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8F3B6F-EE77-45F3-8ADC-61D5DF62CC9C}"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2386625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8F3B6F-EE77-45F3-8ADC-61D5DF62CC9C}"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154059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8F3B6F-EE77-45F3-8ADC-61D5DF62CC9C}" type="datetimeFigureOut">
              <a:rPr lang="en-US" smtClean="0"/>
              <a:t>8/28/18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166445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8F3B6F-EE77-45F3-8ADC-61D5DF62CC9C}" type="datetimeFigureOut">
              <a:rPr lang="en-US" smtClean="0"/>
              <a:t>8/28/18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192546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F3B6F-EE77-45F3-8ADC-61D5DF62CC9C}" type="datetimeFigureOut">
              <a:rPr lang="en-US" smtClean="0"/>
              <a:t>8/28/18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428658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F3B6F-EE77-45F3-8ADC-61D5DF62CC9C}"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188163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F3B6F-EE77-45F3-8ADC-61D5DF62CC9C}"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40D97-33F6-4971-95A1-2EC61B1102BF}" type="slidenum">
              <a:rPr lang="en-US" smtClean="0"/>
              <a:t>‹#›</a:t>
            </a:fld>
            <a:endParaRPr lang="en-US"/>
          </a:p>
        </p:txBody>
      </p:sp>
    </p:spTree>
    <p:extLst>
      <p:ext uri="{BB962C8B-B14F-4D97-AF65-F5344CB8AC3E}">
        <p14:creationId xmlns:p14="http://schemas.microsoft.com/office/powerpoint/2010/main" val="4970111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68F3B6F-EE77-45F3-8ADC-61D5DF62CC9C}" type="datetimeFigureOut">
              <a:rPr lang="en-US" smtClean="0"/>
              <a:t>8/28/18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D40D97-33F6-4971-95A1-2EC61B1102BF}" type="slidenum">
              <a:rPr lang="en-US" smtClean="0"/>
              <a:t>‹#›</a:t>
            </a:fld>
            <a:endParaRPr lang="en-US"/>
          </a:p>
        </p:txBody>
      </p:sp>
    </p:spTree>
    <p:extLst>
      <p:ext uri="{BB962C8B-B14F-4D97-AF65-F5344CB8AC3E}">
        <p14:creationId xmlns:p14="http://schemas.microsoft.com/office/powerpoint/2010/main" val="135714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reyl@billingsschools.org" TargetMode="External"/><Relationship Id="rId4" Type="http://schemas.openxmlformats.org/officeDocument/2006/relationships/image" Target="../media/image2.JPG"/><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a:xfrm>
            <a:off x="4865800" y="81162"/>
            <a:ext cx="1834812" cy="1243500"/>
          </a:xfrm>
          <a:prstGeom prst="roundRect">
            <a:avLst/>
          </a:prstGeom>
          <a:solidFill>
            <a:schemeClr val="bg1"/>
          </a:solidFill>
          <a:ln w="38100" cmpd="sng">
            <a:solidFill>
              <a:schemeClr val="tx1"/>
            </a:solidFill>
            <a:prstDash val="dot"/>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Rectangle 1"/>
          <p:cNvSpPr/>
          <p:nvPr/>
        </p:nvSpPr>
        <p:spPr>
          <a:xfrm>
            <a:off x="0" y="1"/>
            <a:ext cx="6858000" cy="1434137"/>
          </a:xfrm>
          <a:prstGeom prst="rect">
            <a:avLst/>
          </a:prstGeom>
          <a:solidFill>
            <a:schemeClr val="tx1">
              <a:lumMod val="65000"/>
              <a:lumOff val="35000"/>
              <a:alpha val="20000"/>
            </a:schemeClr>
          </a:solidFill>
          <a:ln>
            <a:no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75000"/>
                </a:schemeClr>
              </a:solidFill>
            </a:endParaRPr>
          </a:p>
        </p:txBody>
      </p:sp>
      <p:sp>
        <p:nvSpPr>
          <p:cNvPr id="3" name="Rectangle 2"/>
          <p:cNvSpPr/>
          <p:nvPr/>
        </p:nvSpPr>
        <p:spPr>
          <a:xfrm>
            <a:off x="0" y="1455821"/>
            <a:ext cx="1735494" cy="76881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735494" y="5523722"/>
            <a:ext cx="5122506" cy="362027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53600" y="1622049"/>
            <a:ext cx="5004400" cy="523220"/>
          </a:xfrm>
          <a:prstGeom prst="rect">
            <a:avLst/>
          </a:prstGeom>
          <a:noFill/>
        </p:spPr>
        <p:txBody>
          <a:bodyPr wrap="square" rtlCol="0">
            <a:spAutoFit/>
          </a:bodyPr>
          <a:lstStyle/>
          <a:p>
            <a:pPr algn="ctr"/>
            <a:r>
              <a:rPr lang="en-US" sz="2800" dirty="0" smtClean="0">
                <a:latin typeface="HelloAloha"/>
                <a:cs typeface="HelloAloha"/>
              </a:rPr>
              <a:t>Toy Story: Midway Mania</a:t>
            </a:r>
            <a:endParaRPr lang="en-US" sz="2800" dirty="0">
              <a:latin typeface="HelloAloha"/>
              <a:cs typeface="HelloAloha"/>
            </a:endParaRPr>
          </a:p>
        </p:txBody>
      </p:sp>
      <p:sp>
        <p:nvSpPr>
          <p:cNvPr id="13" name="TextBox 12"/>
          <p:cNvSpPr txBox="1"/>
          <p:nvPr/>
        </p:nvSpPr>
        <p:spPr>
          <a:xfrm>
            <a:off x="1790073" y="2249219"/>
            <a:ext cx="2162412" cy="3171808"/>
          </a:xfrm>
          <a:prstGeom prst="rect">
            <a:avLst/>
          </a:prstGeom>
          <a:noFill/>
        </p:spPr>
        <p:txBody>
          <a:bodyPr wrap="square" rtlCol="0">
            <a:spAutoFit/>
          </a:bodyPr>
          <a:lstStyle/>
          <a:p>
            <a:pPr>
              <a:lnSpc>
                <a:spcPts val="1600"/>
              </a:lnSpc>
            </a:pPr>
            <a:r>
              <a:rPr lang="en-US" sz="1400" dirty="0" smtClean="0">
                <a:latin typeface="HelloPlayground"/>
                <a:ea typeface="Open Sans Light" panose="020B0306030504020204" pitchFamily="34" charset="0"/>
                <a:cs typeface="HelloPlayground"/>
              </a:rPr>
              <a:t>Back to school in 3</a:t>
            </a:r>
            <a:r>
              <a:rPr lang="en-US" sz="1400" baseline="30000" dirty="0" smtClean="0">
                <a:latin typeface="HelloPlayground"/>
                <a:ea typeface="Open Sans Light" panose="020B0306030504020204" pitchFamily="34" charset="0"/>
                <a:cs typeface="HelloPlayground"/>
              </a:rPr>
              <a:t>rd</a:t>
            </a:r>
            <a:r>
              <a:rPr lang="en-US" sz="1400" dirty="0" smtClean="0">
                <a:latin typeface="HelloPlayground"/>
                <a:ea typeface="Open Sans Light" panose="020B0306030504020204" pitchFamily="34" charset="0"/>
                <a:cs typeface="HelloPlayground"/>
              </a:rPr>
              <a:t> grade was a “Toy Story” transformation celebration! I have loved getting to know each of your children and can’t wait to learn more.  We practiced lots of skills with Toy Story in mind. This included measurement, reading </a:t>
            </a:r>
            <a:r>
              <a:rPr lang="en-US" sz="1400" dirty="0" smtClean="0">
                <a:latin typeface="HelloPlayground"/>
                <a:ea typeface="Open Sans Light" panose="020B0306030504020204" pitchFamily="34" charset="0"/>
                <a:cs typeface="HelloPlayground"/>
              </a:rPr>
              <a:t>comprehension </a:t>
            </a:r>
            <a:r>
              <a:rPr lang="en-US" sz="1400" dirty="0" smtClean="0">
                <a:latin typeface="HelloPlayground"/>
                <a:ea typeface="Open Sans Light" panose="020B0306030504020204" pitchFamily="34" charset="0"/>
                <a:cs typeface="HelloPlayground"/>
              </a:rPr>
              <a:t>strategies and lots of routines and procedures</a:t>
            </a:r>
            <a:r>
              <a:rPr lang="en-US" sz="1400" dirty="0" smtClean="0">
                <a:latin typeface="HelloPlayground"/>
                <a:ea typeface="Open Sans Light" panose="020B0306030504020204" pitchFamily="34" charset="0"/>
                <a:cs typeface="HelloPlayground"/>
              </a:rPr>
              <a:t>. Their favorite was, “Andy’s coming!” and they all pretended to be </a:t>
            </a:r>
            <a:r>
              <a:rPr lang="en-US" sz="1400" dirty="0" smtClean="0">
                <a:latin typeface="HelloPlayground"/>
                <a:ea typeface="Open Sans Light" panose="020B0306030504020204" pitchFamily="34" charset="0"/>
                <a:cs typeface="HelloPlayground"/>
              </a:rPr>
              <a:t>immobile toys. They could move again when they heard, “Coast is clear!”</a:t>
            </a:r>
            <a:r>
              <a:rPr lang="en-US" sz="1400" dirty="0" smtClean="0">
                <a:latin typeface="HelloPlayground"/>
                <a:ea typeface="Open Sans Light" panose="020B0306030504020204" pitchFamily="34" charset="0"/>
                <a:cs typeface="HelloPlayground"/>
              </a:rPr>
              <a:t> </a:t>
            </a:r>
            <a:endParaRPr lang="en-US" sz="1400" dirty="0">
              <a:latin typeface="HelloPlayground"/>
              <a:ea typeface="Open Sans Light" panose="020B0306030504020204" pitchFamily="34" charset="0"/>
              <a:cs typeface="HelloPlayground"/>
            </a:endParaRPr>
          </a:p>
        </p:txBody>
      </p:sp>
      <p:sp>
        <p:nvSpPr>
          <p:cNvPr id="14" name="TextBox 13"/>
          <p:cNvSpPr txBox="1"/>
          <p:nvPr/>
        </p:nvSpPr>
        <p:spPr>
          <a:xfrm>
            <a:off x="4007228" y="4774068"/>
            <a:ext cx="2660109" cy="709596"/>
          </a:xfrm>
          <a:prstGeom prst="rect">
            <a:avLst/>
          </a:prstGeom>
          <a:noFill/>
        </p:spPr>
        <p:txBody>
          <a:bodyPr wrap="square" rtlCol="0">
            <a:spAutoFit/>
          </a:bodyPr>
          <a:lstStyle/>
          <a:p>
            <a:pPr algn="ctr">
              <a:lnSpc>
                <a:spcPts val="1600"/>
              </a:lnSpc>
            </a:pPr>
            <a:r>
              <a:rPr lang="en-US" sz="1400" dirty="0" smtClean="0">
                <a:latin typeface="HelloPlayground"/>
                <a:ea typeface="Open Sans Light" panose="020B0306030504020204" pitchFamily="34" charset="0"/>
                <a:cs typeface="HelloPlayground"/>
              </a:rPr>
              <a:t>Photo: Mrs. Niemeyer, Mr. Corcoran and Miss </a:t>
            </a:r>
            <a:r>
              <a:rPr lang="en-US" sz="1400" dirty="0" smtClean="0">
                <a:latin typeface="HelloPlayground"/>
                <a:ea typeface="Open Sans Light" panose="020B0306030504020204" pitchFamily="34" charset="0"/>
                <a:cs typeface="HelloPlayground"/>
              </a:rPr>
              <a:t>Frey </a:t>
            </a:r>
            <a:r>
              <a:rPr lang="en-US" sz="1400" dirty="0" smtClean="0">
                <a:latin typeface="HelloPlayground"/>
                <a:ea typeface="Open Sans Light" panose="020B0306030504020204" pitchFamily="34" charset="0"/>
                <a:cs typeface="HelloPlayground"/>
              </a:rPr>
              <a:t>(the 3</a:t>
            </a:r>
            <a:r>
              <a:rPr lang="en-US" sz="1400" baseline="30000" dirty="0" smtClean="0">
                <a:latin typeface="HelloPlayground"/>
                <a:ea typeface="Open Sans Light" panose="020B0306030504020204" pitchFamily="34" charset="0"/>
                <a:cs typeface="HelloPlayground"/>
              </a:rPr>
              <a:t>rd</a:t>
            </a:r>
            <a:r>
              <a:rPr lang="en-US" sz="1400" dirty="0" smtClean="0">
                <a:latin typeface="HelloPlayground"/>
                <a:ea typeface="Open Sans Light" panose="020B0306030504020204" pitchFamily="34" charset="0"/>
                <a:cs typeface="HelloPlayground"/>
              </a:rPr>
              <a:t> Grade teaching team)</a:t>
            </a:r>
            <a:endParaRPr lang="en-US" sz="1400" dirty="0">
              <a:latin typeface="HelloPlayground"/>
              <a:ea typeface="Open Sans Light" panose="020B0306030504020204" pitchFamily="34" charset="0"/>
              <a:cs typeface="HelloPlayground"/>
            </a:endParaRPr>
          </a:p>
        </p:txBody>
      </p:sp>
      <p:sp>
        <p:nvSpPr>
          <p:cNvPr id="15" name="TextBox 14"/>
          <p:cNvSpPr txBox="1"/>
          <p:nvPr/>
        </p:nvSpPr>
        <p:spPr>
          <a:xfrm>
            <a:off x="3872662" y="4085713"/>
            <a:ext cx="2663048" cy="230832"/>
          </a:xfrm>
          <a:prstGeom prst="rect">
            <a:avLst/>
          </a:prstGeom>
          <a:noFill/>
        </p:spPr>
        <p:txBody>
          <a:bodyPr wrap="square" rtlCol="0">
            <a:spAutoFit/>
          </a:bodyPr>
          <a:lstStyle/>
          <a:p>
            <a:r>
              <a:rPr lang="en-US" sz="900" i="1" dirty="0" smtClean="0">
                <a:latin typeface="Open Sans Light" panose="020B0306030504020204" pitchFamily="34" charset="0"/>
                <a:ea typeface="Open Sans Light" panose="020B0306030504020204" pitchFamily="34" charset="0"/>
                <a:cs typeface="Open Sans Light" panose="020B0306030504020204" pitchFamily="34" charset="0"/>
              </a:rPr>
              <a:t>Caption describing photo above.</a:t>
            </a:r>
            <a:endParaRPr lang="en-US" sz="900" i="1"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0" name="Rectangle 9"/>
          <p:cNvSpPr/>
          <p:nvPr/>
        </p:nvSpPr>
        <p:spPr>
          <a:xfrm>
            <a:off x="1889696" y="6087989"/>
            <a:ext cx="1474077" cy="2009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889696" y="6087989"/>
            <a:ext cx="1474077" cy="41031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bwMode="white">
          <a:xfrm>
            <a:off x="1961888" y="6104904"/>
            <a:ext cx="1318402" cy="400110"/>
          </a:xfrm>
          <a:prstGeom prst="rect">
            <a:avLst/>
          </a:prstGeom>
          <a:noFill/>
        </p:spPr>
        <p:txBody>
          <a:bodyPr wrap="square" rtlCol="0">
            <a:spAutoFit/>
          </a:bodyPr>
          <a:lstStyle/>
          <a:p>
            <a:pPr algn="ctr"/>
            <a:r>
              <a:rPr lang="en-US" sz="2000" dirty="0" smtClean="0">
                <a:solidFill>
                  <a:schemeClr val="bg1"/>
                </a:solidFill>
                <a:latin typeface="Pompiere " panose="02000000000000000000" pitchFamily="2" charset="0"/>
              </a:rPr>
              <a:t>TOPIC</a:t>
            </a:r>
            <a:endParaRPr lang="en-US" sz="2000" dirty="0">
              <a:solidFill>
                <a:schemeClr val="bg1"/>
              </a:solidFill>
              <a:latin typeface="Pompiere " panose="02000000000000000000" pitchFamily="2" charset="0"/>
            </a:endParaRPr>
          </a:p>
        </p:txBody>
      </p:sp>
      <p:sp>
        <p:nvSpPr>
          <p:cNvPr id="12" name="Rectangle 11"/>
          <p:cNvSpPr/>
          <p:nvPr/>
        </p:nvSpPr>
        <p:spPr>
          <a:xfrm>
            <a:off x="5204186" y="6081628"/>
            <a:ext cx="1474077" cy="2015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206408" y="6059913"/>
            <a:ext cx="1474077" cy="41031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bwMode="white">
          <a:xfrm>
            <a:off x="5278600" y="6076828"/>
            <a:ext cx="1318402" cy="400110"/>
          </a:xfrm>
          <a:prstGeom prst="rect">
            <a:avLst/>
          </a:prstGeom>
          <a:noFill/>
        </p:spPr>
        <p:txBody>
          <a:bodyPr wrap="square" rtlCol="0">
            <a:spAutoFit/>
          </a:bodyPr>
          <a:lstStyle/>
          <a:p>
            <a:pPr algn="ctr"/>
            <a:r>
              <a:rPr lang="en-US" sz="2000" dirty="0" smtClean="0">
                <a:solidFill>
                  <a:schemeClr val="bg1"/>
                </a:solidFill>
                <a:latin typeface="Pompiere " panose="02000000000000000000" pitchFamily="2" charset="0"/>
              </a:rPr>
              <a:t>TOPIC</a:t>
            </a:r>
            <a:endParaRPr lang="en-US" sz="2000" dirty="0">
              <a:solidFill>
                <a:schemeClr val="bg1"/>
              </a:solidFill>
              <a:latin typeface="Pompiere " panose="02000000000000000000" pitchFamily="2" charset="0"/>
            </a:endParaRPr>
          </a:p>
        </p:txBody>
      </p:sp>
      <p:sp>
        <p:nvSpPr>
          <p:cNvPr id="11" name="Rectangle 10"/>
          <p:cNvSpPr/>
          <p:nvPr/>
        </p:nvSpPr>
        <p:spPr>
          <a:xfrm>
            <a:off x="3546941" y="6085284"/>
            <a:ext cx="1474077" cy="20119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546047" y="6083973"/>
            <a:ext cx="1474077" cy="41031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bwMode="white">
          <a:xfrm>
            <a:off x="3618239" y="6100888"/>
            <a:ext cx="1318402" cy="400110"/>
          </a:xfrm>
          <a:prstGeom prst="rect">
            <a:avLst/>
          </a:prstGeom>
          <a:noFill/>
        </p:spPr>
        <p:txBody>
          <a:bodyPr wrap="square" rtlCol="0">
            <a:spAutoFit/>
          </a:bodyPr>
          <a:lstStyle/>
          <a:p>
            <a:pPr algn="ctr"/>
            <a:r>
              <a:rPr lang="en-US" sz="2000" dirty="0" smtClean="0">
                <a:solidFill>
                  <a:schemeClr val="bg1"/>
                </a:solidFill>
                <a:latin typeface="Pompiere " panose="02000000000000000000" pitchFamily="2" charset="0"/>
              </a:rPr>
              <a:t>TOPIC</a:t>
            </a:r>
            <a:endParaRPr lang="en-US" sz="2000" dirty="0">
              <a:solidFill>
                <a:schemeClr val="bg1"/>
              </a:solidFill>
              <a:latin typeface="Pompiere " panose="02000000000000000000" pitchFamily="2" charset="0"/>
            </a:endParaRPr>
          </a:p>
        </p:txBody>
      </p:sp>
      <p:sp>
        <p:nvSpPr>
          <p:cNvPr id="25" name="TextBox 24"/>
          <p:cNvSpPr txBox="1"/>
          <p:nvPr/>
        </p:nvSpPr>
        <p:spPr>
          <a:xfrm>
            <a:off x="1889696" y="5582653"/>
            <a:ext cx="4737208" cy="461665"/>
          </a:xfrm>
          <a:prstGeom prst="rect">
            <a:avLst/>
          </a:prstGeom>
          <a:noFill/>
        </p:spPr>
        <p:txBody>
          <a:bodyPr wrap="square" rtlCol="0">
            <a:spAutoFit/>
          </a:bodyPr>
          <a:lstStyle/>
          <a:p>
            <a:pPr algn="ctr"/>
            <a:r>
              <a:rPr lang="en-US" sz="2400" dirty="0" smtClean="0">
                <a:latin typeface="HelloAloha"/>
                <a:cs typeface="HelloAloha"/>
              </a:rPr>
              <a:t>Upcoming Events</a:t>
            </a:r>
            <a:endParaRPr lang="en-US" sz="2400" dirty="0">
              <a:latin typeface="HelloAloha"/>
              <a:cs typeface="HelloAloha"/>
            </a:endParaRPr>
          </a:p>
        </p:txBody>
      </p:sp>
      <p:sp>
        <p:nvSpPr>
          <p:cNvPr id="27" name="TextBox 26"/>
          <p:cNvSpPr txBox="1"/>
          <p:nvPr/>
        </p:nvSpPr>
        <p:spPr>
          <a:xfrm>
            <a:off x="1949856" y="6597245"/>
            <a:ext cx="1342466" cy="1415772"/>
          </a:xfrm>
          <a:prstGeom prst="rect">
            <a:avLst/>
          </a:prstGeom>
          <a:noFill/>
        </p:spPr>
        <p:txBody>
          <a:bodyPr wrap="square" rtlCol="0">
            <a:spAutoFit/>
          </a:bodyPr>
          <a:lstStyle/>
          <a:p>
            <a:pPr>
              <a:spcAft>
                <a:spcPts val="300"/>
              </a:spcAft>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Text to introduce the list below:</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one</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two</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three</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four</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five</a:t>
            </a:r>
            <a:endParaRPr lang="en-US" sz="1000" dirty="0"/>
          </a:p>
        </p:txBody>
      </p:sp>
      <p:sp>
        <p:nvSpPr>
          <p:cNvPr id="29" name="TextBox 28"/>
          <p:cNvSpPr txBox="1"/>
          <p:nvPr/>
        </p:nvSpPr>
        <p:spPr>
          <a:xfrm>
            <a:off x="3606203" y="6597245"/>
            <a:ext cx="1342466" cy="1415772"/>
          </a:xfrm>
          <a:prstGeom prst="rect">
            <a:avLst/>
          </a:prstGeom>
          <a:noFill/>
        </p:spPr>
        <p:txBody>
          <a:bodyPr wrap="square" rtlCol="0">
            <a:spAutoFit/>
          </a:bodyPr>
          <a:lstStyle/>
          <a:p>
            <a:pPr>
              <a:spcAft>
                <a:spcPts val="300"/>
              </a:spcAft>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Text to introduce the list below:</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one</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two</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three</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four</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five</a:t>
            </a:r>
            <a:endParaRPr lang="en-US" sz="1000" dirty="0"/>
          </a:p>
        </p:txBody>
      </p:sp>
      <p:sp>
        <p:nvSpPr>
          <p:cNvPr id="30" name="TextBox 29"/>
          <p:cNvSpPr txBox="1"/>
          <p:nvPr/>
        </p:nvSpPr>
        <p:spPr>
          <a:xfrm>
            <a:off x="5278940" y="6597245"/>
            <a:ext cx="1342466" cy="1415772"/>
          </a:xfrm>
          <a:prstGeom prst="rect">
            <a:avLst/>
          </a:prstGeom>
          <a:noFill/>
        </p:spPr>
        <p:txBody>
          <a:bodyPr wrap="square" rtlCol="0">
            <a:spAutoFit/>
          </a:bodyPr>
          <a:lstStyle/>
          <a:p>
            <a:pPr>
              <a:spcAft>
                <a:spcPts val="300"/>
              </a:spcAft>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Text to introduce the list below:</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one</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two </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three</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four</a:t>
            </a:r>
          </a:p>
          <a:p>
            <a:pPr marL="171450" indent="-171450">
              <a:spcAft>
                <a:spcPts val="300"/>
              </a:spcAft>
              <a:buFont typeface="Arial" panose="020B0604020202020204" pitchFamily="34" charset="0"/>
              <a:buChar char="•"/>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Item five</a:t>
            </a:r>
            <a:endParaRPr lang="en-US" sz="1000" dirty="0"/>
          </a:p>
        </p:txBody>
      </p:sp>
      <p:sp>
        <p:nvSpPr>
          <p:cNvPr id="33" name="TextBox 32"/>
          <p:cNvSpPr txBox="1"/>
          <p:nvPr/>
        </p:nvSpPr>
        <p:spPr>
          <a:xfrm>
            <a:off x="106110" y="1587320"/>
            <a:ext cx="1551433" cy="7478969"/>
          </a:xfrm>
          <a:prstGeom prst="rect">
            <a:avLst/>
          </a:prstGeom>
          <a:noFill/>
        </p:spPr>
        <p:txBody>
          <a:bodyPr wrap="square" rtlCol="0">
            <a:spAutoFit/>
          </a:bodyPr>
          <a:lstStyle/>
          <a:p>
            <a:r>
              <a:rPr lang="en-US" sz="1200" dirty="0" smtClean="0">
                <a:latin typeface="HelloPlayground"/>
                <a:ea typeface="Open Sans Light" panose="020B0306030504020204" pitchFamily="34" charset="0"/>
                <a:cs typeface="HelloPlayground"/>
              </a:rPr>
              <a:t>There are lots of things to sign this time of year. The paperwork can be overwhelming. Just so Update form won’t be sent home anymore. You are going to need to fill out that white packet each year. Be sure to send in additional notes if you update any phone numbers, including emergency contacts for your child. </a:t>
            </a:r>
          </a:p>
          <a:p>
            <a:r>
              <a:rPr lang="en-US" sz="1200" dirty="0" smtClean="0">
                <a:latin typeface="HelloPlayground"/>
                <a:ea typeface="Open Sans Light" panose="020B0306030504020204" pitchFamily="34" charset="0"/>
                <a:cs typeface="HelloPlayground"/>
              </a:rPr>
              <a:t>Since the packet includes a media permission slip, I am canceling the online form that I had pushed out (the one on the blue page of QR codes). Thanks for understanding.</a:t>
            </a:r>
          </a:p>
          <a:p>
            <a:r>
              <a:rPr lang="en-US" sz="1200" dirty="0" smtClean="0">
                <a:latin typeface="HelloPlayground"/>
                <a:ea typeface="Open Sans Light" panose="020B0306030504020204" pitchFamily="34" charset="0"/>
                <a:cs typeface="HelloPlayground"/>
              </a:rPr>
              <a:t>Thank you to all families who signed up for Remind. I have 20 out of 25 already! Awesome!</a:t>
            </a:r>
          </a:p>
          <a:p>
            <a:pPr algn="ctr"/>
            <a:r>
              <a:rPr lang="en-US" sz="1200" dirty="0" smtClean="0">
                <a:latin typeface="HelloPlayground"/>
                <a:ea typeface="Open Sans Light" panose="020B0306030504020204" pitchFamily="34" charset="0"/>
                <a:cs typeface="HelloPlayground"/>
              </a:rPr>
              <a:t> </a:t>
            </a:r>
            <a:r>
              <a:rPr lang="en-US" sz="1200" b="1" dirty="0" smtClean="0">
                <a:latin typeface="HelloPlayground"/>
                <a:ea typeface="Open Sans Light" panose="020B0306030504020204" pitchFamily="34" charset="0"/>
                <a:cs typeface="HelloPlayground"/>
              </a:rPr>
              <a:t>Text:</a:t>
            </a:r>
          </a:p>
          <a:p>
            <a:pPr algn="ctr"/>
            <a:r>
              <a:rPr lang="en-US" sz="1200" b="1" dirty="0" smtClean="0">
                <a:latin typeface="HelloPlayground"/>
                <a:ea typeface="Open Sans Light" panose="020B0306030504020204" pitchFamily="34" charset="0"/>
                <a:cs typeface="HelloPlayground"/>
              </a:rPr>
              <a:t>3rdgrcharm</a:t>
            </a:r>
          </a:p>
          <a:p>
            <a:pPr algn="ctr"/>
            <a:r>
              <a:rPr lang="en-US" sz="1200" b="1" dirty="0" smtClean="0">
                <a:latin typeface="HelloPlayground"/>
                <a:ea typeface="Open Sans Light" panose="020B0306030504020204" pitchFamily="34" charset="0"/>
                <a:cs typeface="HelloPlayground"/>
              </a:rPr>
              <a:t>To: 81010</a:t>
            </a:r>
          </a:p>
          <a:p>
            <a:pPr algn="ctr"/>
            <a:r>
              <a:rPr lang="en-US" sz="1200" dirty="0" smtClean="0">
                <a:latin typeface="HelloPlayground"/>
                <a:ea typeface="Open Sans Light" panose="020B0306030504020204" pitchFamily="34" charset="0"/>
                <a:cs typeface="HelloPlayground"/>
              </a:rPr>
              <a:t>To sign up </a:t>
            </a:r>
          </a:p>
          <a:p>
            <a:pPr algn="ctr"/>
            <a:endParaRPr lang="en-US" sz="1200" dirty="0">
              <a:latin typeface="HelloPlayground"/>
              <a:ea typeface="Open Sans Light" panose="020B0306030504020204" pitchFamily="34" charset="0"/>
              <a:cs typeface="HelloPlayground"/>
            </a:endParaRPr>
          </a:p>
          <a:p>
            <a:pPr algn="ctr"/>
            <a:r>
              <a:rPr lang="en-US" sz="1200" dirty="0" smtClean="0">
                <a:latin typeface="HelloPlayground"/>
                <a:ea typeface="Open Sans Light" panose="020B0306030504020204" pitchFamily="34" charset="0"/>
                <a:cs typeface="HelloPlayground"/>
              </a:rPr>
              <a:t>Also, if you haven’t gotten into </a:t>
            </a:r>
            <a:r>
              <a:rPr lang="en-US" sz="1200" dirty="0" err="1" smtClean="0">
                <a:latin typeface="HelloPlayground"/>
                <a:ea typeface="Open Sans Light" panose="020B0306030504020204" pitchFamily="34" charset="0"/>
                <a:cs typeface="HelloPlayground"/>
              </a:rPr>
              <a:t>SeeSaw</a:t>
            </a:r>
            <a:r>
              <a:rPr lang="en-US" sz="1200" dirty="0" smtClean="0">
                <a:latin typeface="HelloPlayground"/>
                <a:ea typeface="Open Sans Light" panose="020B0306030504020204" pitchFamily="34" charset="0"/>
                <a:cs typeface="HelloPlayground"/>
              </a:rPr>
              <a:t> yet, download the Parent app and scan in with their QR code that came home last week. The kids are so excited to share what they’ve done in their ongoing digital portf</a:t>
            </a:r>
            <a:r>
              <a:rPr lang="en-US" sz="1200" dirty="0" smtClean="0">
                <a:latin typeface="HelloPlayground"/>
                <a:ea typeface="Open Sans Light" panose="020B0306030504020204" pitchFamily="34" charset="0"/>
                <a:cs typeface="HelloPlayground"/>
              </a:rPr>
              <a:t>olio. You can like and comment on their work too!</a:t>
            </a:r>
            <a:endParaRPr lang="en-US" sz="1200" dirty="0">
              <a:latin typeface="HelloPlayground"/>
              <a:ea typeface="Open Sans Light" panose="020B0306030504020204" pitchFamily="34" charset="0"/>
              <a:cs typeface="HelloPlayground"/>
            </a:endParaRPr>
          </a:p>
        </p:txBody>
      </p:sp>
      <p:sp>
        <p:nvSpPr>
          <p:cNvPr id="32" name="TextBox 31"/>
          <p:cNvSpPr txBox="1"/>
          <p:nvPr/>
        </p:nvSpPr>
        <p:spPr>
          <a:xfrm>
            <a:off x="4970715" y="130235"/>
            <a:ext cx="1686102" cy="523220"/>
          </a:xfrm>
          <a:prstGeom prst="rect">
            <a:avLst/>
          </a:prstGeom>
          <a:noFill/>
        </p:spPr>
        <p:txBody>
          <a:bodyPr wrap="square" rtlCol="0">
            <a:spAutoFit/>
          </a:bodyPr>
          <a:lstStyle/>
          <a:p>
            <a:pPr algn="ctr"/>
            <a:r>
              <a:rPr lang="en-US" sz="1400" b="1" dirty="0" smtClean="0">
                <a:latin typeface="HelloAloha"/>
                <a:cs typeface="HelloAloha"/>
              </a:rPr>
              <a:t>Wednesday August 29</a:t>
            </a:r>
            <a:r>
              <a:rPr lang="en-US" sz="1400" b="1" baseline="30000" dirty="0" smtClean="0">
                <a:latin typeface="HelloAloha"/>
                <a:cs typeface="HelloAloha"/>
              </a:rPr>
              <a:t>th</a:t>
            </a:r>
            <a:r>
              <a:rPr lang="en-US" sz="1400" b="1" dirty="0" smtClean="0">
                <a:latin typeface="HelloAloha"/>
                <a:cs typeface="HelloAloha"/>
              </a:rPr>
              <a:t> 2018</a:t>
            </a:r>
            <a:endParaRPr lang="en-US" sz="1400" b="1" dirty="0">
              <a:latin typeface="HelloAloha"/>
              <a:cs typeface="HelloAloha"/>
            </a:endParaRPr>
          </a:p>
        </p:txBody>
      </p:sp>
      <p:pic>
        <p:nvPicPr>
          <p:cNvPr id="9" name="Picture 8" descr="Third Grade's a Charm Logo.png"/>
          <p:cNvPicPr>
            <a:picLocks noChangeAspect="1"/>
          </p:cNvPicPr>
          <p:nvPr/>
        </p:nvPicPr>
        <p:blipFill rotWithShape="1">
          <a:blip r:embed="rId2">
            <a:extLst>
              <a:ext uri="{28A0092B-C50C-407E-A947-70E740481C1C}">
                <a14:useLocalDpi xmlns:a14="http://schemas.microsoft.com/office/drawing/2010/main" val="0"/>
              </a:ext>
            </a:extLst>
          </a:blip>
          <a:srcRect t="21612" b="34956"/>
          <a:stretch/>
        </p:blipFill>
        <p:spPr>
          <a:xfrm>
            <a:off x="164219" y="186110"/>
            <a:ext cx="4697010" cy="1084676"/>
          </a:xfrm>
          <a:prstGeom prst="rect">
            <a:avLst/>
          </a:prstGeom>
        </p:spPr>
      </p:pic>
      <p:sp>
        <p:nvSpPr>
          <p:cNvPr id="6" name="TextBox 5"/>
          <p:cNvSpPr txBox="1"/>
          <p:nvPr/>
        </p:nvSpPr>
        <p:spPr>
          <a:xfrm>
            <a:off x="2036460" y="8145029"/>
            <a:ext cx="4620357" cy="1692771"/>
          </a:xfrm>
          <a:prstGeom prst="rect">
            <a:avLst/>
          </a:prstGeom>
          <a:noFill/>
        </p:spPr>
        <p:txBody>
          <a:bodyPr wrap="square" rtlCol="0">
            <a:spAutoFit/>
          </a:bodyPr>
          <a:lstStyle/>
          <a:p>
            <a:pPr algn="ctr"/>
            <a:r>
              <a:rPr lang="en-US" sz="1400" u="sng" dirty="0" smtClean="0">
                <a:latin typeface="HelloAloha"/>
                <a:cs typeface="HelloAloha"/>
              </a:rPr>
              <a:t>Homework</a:t>
            </a:r>
          </a:p>
          <a:p>
            <a:pPr algn="ctr"/>
            <a:r>
              <a:rPr lang="en-US" sz="1400" dirty="0" smtClean="0">
                <a:latin typeface="HelloAloha"/>
                <a:cs typeface="HelloAloha"/>
              </a:rPr>
              <a:t>Who am I? </a:t>
            </a:r>
            <a:r>
              <a:rPr lang="en-US" sz="1400" dirty="0" smtClean="0">
                <a:latin typeface="HelloAloha"/>
                <a:cs typeface="HelloAloha"/>
              </a:rPr>
              <a:t>Write 4 clues in neat handwriting on flaps</a:t>
            </a:r>
          </a:p>
          <a:p>
            <a:pPr algn="ctr"/>
            <a:r>
              <a:rPr lang="en-US" sz="1400" dirty="0" smtClean="0">
                <a:latin typeface="HelloAloha"/>
                <a:cs typeface="HelloAloha"/>
              </a:rPr>
              <a:t>This assignment is coming home today.</a:t>
            </a:r>
            <a:endParaRPr lang="en-US" sz="1400" dirty="0" smtClean="0">
              <a:latin typeface="HelloAloha"/>
              <a:cs typeface="HelloAloha"/>
            </a:endParaRPr>
          </a:p>
          <a:p>
            <a:pPr algn="ctr"/>
            <a:r>
              <a:rPr lang="en-US" sz="1400" dirty="0" smtClean="0">
                <a:latin typeface="HelloAloha"/>
                <a:cs typeface="HelloAloha"/>
              </a:rPr>
              <a:t>(Due Wednesday Sept. 5</a:t>
            </a:r>
            <a:r>
              <a:rPr lang="en-US" sz="1400" baseline="30000" dirty="0" smtClean="0">
                <a:latin typeface="HelloAloha"/>
                <a:cs typeface="HelloAloha"/>
              </a:rPr>
              <a:t>th</a:t>
            </a:r>
            <a:r>
              <a:rPr lang="en-US" sz="1400" dirty="0" smtClean="0">
                <a:latin typeface="HelloAloha"/>
                <a:cs typeface="HelloAloha"/>
              </a:rPr>
              <a:t>)</a:t>
            </a:r>
          </a:p>
          <a:p>
            <a:pPr algn="ctr"/>
            <a:endParaRPr lang="en-US" sz="2400" dirty="0" smtClean="0">
              <a:latin typeface="HelloPlayground"/>
              <a:cs typeface="HelloPlayground"/>
            </a:endParaRPr>
          </a:p>
          <a:p>
            <a:pPr algn="ctr"/>
            <a:endParaRPr lang="en-US" sz="2400" dirty="0">
              <a:latin typeface="HelloPlayground"/>
              <a:cs typeface="HelloPlayground"/>
            </a:endParaRPr>
          </a:p>
        </p:txBody>
      </p:sp>
      <p:sp>
        <p:nvSpPr>
          <p:cNvPr id="22" name="TextBox 21"/>
          <p:cNvSpPr txBox="1"/>
          <p:nvPr/>
        </p:nvSpPr>
        <p:spPr>
          <a:xfrm>
            <a:off x="4915972" y="678752"/>
            <a:ext cx="1762744" cy="577081"/>
          </a:xfrm>
          <a:prstGeom prst="rect">
            <a:avLst/>
          </a:prstGeom>
          <a:noFill/>
        </p:spPr>
        <p:txBody>
          <a:bodyPr wrap="square" rtlCol="0">
            <a:spAutoFit/>
          </a:bodyPr>
          <a:lstStyle/>
          <a:p>
            <a:pPr algn="ctr"/>
            <a:r>
              <a:rPr lang="en-US" sz="1050" b="1" dirty="0" smtClean="0">
                <a:latin typeface="HelloAloha"/>
                <a:cs typeface="HelloAloha"/>
              </a:rPr>
              <a:t>Miss Linda Frey</a:t>
            </a:r>
          </a:p>
          <a:p>
            <a:pPr algn="ctr"/>
            <a:r>
              <a:rPr lang="en-US" sz="1050" b="1" dirty="0" smtClean="0">
                <a:latin typeface="HelloAloha"/>
                <a:cs typeface="HelloAloha"/>
                <a:hlinkClick r:id="rId3"/>
              </a:rPr>
              <a:t>freyl@billingsschools.org</a:t>
            </a:r>
            <a:endParaRPr lang="en-US" sz="1050" b="1" dirty="0" smtClean="0">
              <a:latin typeface="HelloAloha"/>
              <a:cs typeface="HelloAloha"/>
            </a:endParaRPr>
          </a:p>
          <a:p>
            <a:pPr algn="ctr"/>
            <a:r>
              <a:rPr lang="en-US" sz="1050" b="1" dirty="0" smtClean="0">
                <a:latin typeface="HelloAloha"/>
                <a:cs typeface="HelloAloha"/>
              </a:rPr>
              <a:t>(406)281-6226</a:t>
            </a:r>
            <a:endParaRPr lang="en-US" sz="1050" b="1" dirty="0">
              <a:latin typeface="HelloAloha"/>
              <a:cs typeface="HelloAloha"/>
            </a:endParaRPr>
          </a:p>
        </p:txBody>
      </p:sp>
      <p:pic>
        <p:nvPicPr>
          <p:cNvPr id="24" name="Picture 23" descr="IMG_3159.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1971" y="2183025"/>
            <a:ext cx="2562000" cy="2562000"/>
          </a:xfrm>
          <a:prstGeom prst="rect">
            <a:avLst/>
          </a:prstGeom>
        </p:spPr>
      </p:pic>
      <p:sp>
        <p:nvSpPr>
          <p:cNvPr id="28" name="Rounded Rectangle 27"/>
          <p:cNvSpPr/>
          <p:nvPr/>
        </p:nvSpPr>
        <p:spPr>
          <a:xfrm>
            <a:off x="1795588" y="5999296"/>
            <a:ext cx="5062411" cy="2189524"/>
          </a:xfrm>
          <a:prstGeom prst="roundRect">
            <a:avLst/>
          </a:prstGeom>
          <a:solidFill>
            <a:schemeClr val="bg1"/>
          </a:solidFill>
          <a:ln w="19050" cmpd="sng">
            <a:solidFill>
              <a:schemeClr val="tx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ounded Rectangle 33"/>
          <p:cNvSpPr/>
          <p:nvPr/>
        </p:nvSpPr>
        <p:spPr>
          <a:xfrm>
            <a:off x="7204253" y="5977401"/>
            <a:ext cx="9144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1850332" y="6108772"/>
            <a:ext cx="5007668" cy="2308324"/>
          </a:xfrm>
          <a:prstGeom prst="rect">
            <a:avLst/>
          </a:prstGeom>
          <a:noFill/>
        </p:spPr>
        <p:txBody>
          <a:bodyPr wrap="square" rtlCol="0">
            <a:spAutoFit/>
          </a:bodyPr>
          <a:lstStyle/>
          <a:p>
            <a:r>
              <a:rPr lang="en-US" dirty="0" smtClean="0">
                <a:latin typeface="HelloPlayground"/>
                <a:cs typeface="HelloPlayground"/>
              </a:rPr>
              <a:t>Sept. 3</a:t>
            </a:r>
            <a:r>
              <a:rPr lang="en-US" baseline="30000" dirty="0" smtClean="0">
                <a:latin typeface="HelloPlayground"/>
                <a:cs typeface="HelloPlayground"/>
              </a:rPr>
              <a:t>rd</a:t>
            </a:r>
            <a:r>
              <a:rPr lang="en-US" dirty="0" smtClean="0">
                <a:latin typeface="HelloPlayground"/>
                <a:cs typeface="HelloPlayground"/>
              </a:rPr>
              <a:t> </a:t>
            </a:r>
            <a:r>
              <a:rPr lang="mr-IN" dirty="0" smtClean="0">
                <a:latin typeface="HelloPlayground"/>
                <a:cs typeface="HelloPlayground"/>
              </a:rPr>
              <a:t>–</a:t>
            </a:r>
            <a:r>
              <a:rPr lang="en-US" dirty="0" smtClean="0">
                <a:latin typeface="HelloPlayground"/>
                <a:cs typeface="HelloPlayground"/>
              </a:rPr>
              <a:t> No School (Labor Day)</a:t>
            </a:r>
          </a:p>
          <a:p>
            <a:r>
              <a:rPr lang="en-US" dirty="0" smtClean="0">
                <a:latin typeface="HelloPlayground"/>
                <a:cs typeface="HelloPlayground"/>
              </a:rPr>
              <a:t>Sept. 5</a:t>
            </a:r>
            <a:r>
              <a:rPr lang="en-US" baseline="30000" dirty="0" smtClean="0">
                <a:latin typeface="HelloPlayground"/>
                <a:cs typeface="HelloPlayground"/>
              </a:rPr>
              <a:t>th</a:t>
            </a:r>
            <a:r>
              <a:rPr lang="en-US" dirty="0" smtClean="0">
                <a:latin typeface="HelloPlayground"/>
                <a:cs typeface="HelloPlayground"/>
              </a:rPr>
              <a:t> </a:t>
            </a:r>
            <a:r>
              <a:rPr lang="mr-IN" dirty="0" smtClean="0">
                <a:latin typeface="HelloPlayground"/>
                <a:cs typeface="HelloPlayground"/>
              </a:rPr>
              <a:t>–</a:t>
            </a:r>
            <a:r>
              <a:rPr lang="en-US" dirty="0" smtClean="0">
                <a:latin typeface="HelloPlayground"/>
                <a:cs typeface="HelloPlayground"/>
              </a:rPr>
              <a:t> Riddle Homework Due</a:t>
            </a:r>
          </a:p>
          <a:p>
            <a:r>
              <a:rPr lang="en-US" dirty="0" smtClean="0">
                <a:latin typeface="HelloPlayground"/>
                <a:cs typeface="HelloPlayground"/>
              </a:rPr>
              <a:t>Sept. 6</a:t>
            </a:r>
            <a:r>
              <a:rPr lang="en-US" baseline="30000" dirty="0" smtClean="0">
                <a:latin typeface="HelloPlayground"/>
                <a:cs typeface="HelloPlayground"/>
              </a:rPr>
              <a:t>th</a:t>
            </a:r>
            <a:r>
              <a:rPr lang="en-US" dirty="0" smtClean="0">
                <a:latin typeface="HelloPlayground"/>
                <a:cs typeface="HelloPlayground"/>
              </a:rPr>
              <a:t> </a:t>
            </a:r>
            <a:r>
              <a:rPr lang="mr-IN" dirty="0" smtClean="0">
                <a:latin typeface="HelloPlayground"/>
                <a:cs typeface="HelloPlayground"/>
              </a:rPr>
              <a:t>–</a:t>
            </a:r>
            <a:r>
              <a:rPr lang="en-US" dirty="0" smtClean="0">
                <a:latin typeface="HelloPlayground"/>
                <a:cs typeface="HelloPlayground"/>
              </a:rPr>
              <a:t> Open House/Kona Ice 5:30-7:00 pm</a:t>
            </a:r>
          </a:p>
          <a:p>
            <a:r>
              <a:rPr lang="en-US" dirty="0">
                <a:latin typeface="HelloPlayground"/>
                <a:cs typeface="HelloPlayground"/>
              </a:rPr>
              <a:t>	</a:t>
            </a:r>
            <a:r>
              <a:rPr lang="en-US" dirty="0" smtClean="0">
                <a:latin typeface="HelloPlayground"/>
                <a:cs typeface="HelloPlayground"/>
              </a:rPr>
              <a:t>(Kona Ice will be selling shaved ice)</a:t>
            </a:r>
          </a:p>
          <a:p>
            <a:r>
              <a:rPr lang="en-US" dirty="0" smtClean="0">
                <a:latin typeface="HelloPlayground"/>
                <a:cs typeface="HelloPlayground"/>
              </a:rPr>
              <a:t>Sept.11</a:t>
            </a:r>
            <a:r>
              <a:rPr lang="en-US" baseline="30000" dirty="0" smtClean="0">
                <a:latin typeface="HelloPlayground"/>
                <a:cs typeface="HelloPlayground"/>
              </a:rPr>
              <a:t>th</a:t>
            </a:r>
            <a:r>
              <a:rPr lang="en-US" dirty="0" smtClean="0">
                <a:latin typeface="HelloPlayground"/>
                <a:cs typeface="HelloPlayground"/>
              </a:rPr>
              <a:t> </a:t>
            </a:r>
            <a:r>
              <a:rPr lang="mr-IN" dirty="0" smtClean="0">
                <a:latin typeface="HelloPlayground"/>
                <a:cs typeface="HelloPlayground"/>
              </a:rPr>
              <a:t>–</a:t>
            </a:r>
            <a:r>
              <a:rPr lang="en-US" dirty="0" smtClean="0">
                <a:latin typeface="HelloPlayground"/>
                <a:cs typeface="HelloPlayground"/>
              </a:rPr>
              <a:t> Patriot Day </a:t>
            </a:r>
            <a:r>
              <a:rPr lang="en-US" sz="1400" dirty="0" smtClean="0">
                <a:latin typeface="HelloPlayground"/>
                <a:cs typeface="HelloPlayground"/>
              </a:rPr>
              <a:t>(wear red, white and/or blue)</a:t>
            </a:r>
          </a:p>
          <a:p>
            <a:r>
              <a:rPr lang="en-US" dirty="0" smtClean="0">
                <a:latin typeface="HelloPlayground"/>
                <a:cs typeface="HelloPlayground"/>
              </a:rPr>
              <a:t>Sept. 14</a:t>
            </a:r>
            <a:r>
              <a:rPr lang="en-US" baseline="30000" dirty="0" smtClean="0">
                <a:latin typeface="HelloPlayground"/>
                <a:cs typeface="HelloPlayground"/>
              </a:rPr>
              <a:t>th</a:t>
            </a:r>
            <a:r>
              <a:rPr lang="en-US" dirty="0" smtClean="0">
                <a:latin typeface="HelloPlayground"/>
                <a:cs typeface="HelloPlayground"/>
              </a:rPr>
              <a:t> </a:t>
            </a:r>
            <a:r>
              <a:rPr lang="mr-IN" dirty="0" smtClean="0">
                <a:latin typeface="HelloPlayground"/>
                <a:cs typeface="HelloPlayground"/>
              </a:rPr>
              <a:t>–</a:t>
            </a:r>
            <a:r>
              <a:rPr lang="en-US" dirty="0" smtClean="0">
                <a:latin typeface="HelloPlayground"/>
                <a:cs typeface="HelloPlayground"/>
              </a:rPr>
              <a:t> Picture Day</a:t>
            </a:r>
          </a:p>
          <a:p>
            <a:r>
              <a:rPr lang="en-US" dirty="0" smtClean="0">
                <a:latin typeface="HelloPlayground"/>
                <a:cs typeface="HelloPlayground"/>
              </a:rPr>
              <a:t>Sept. 22</a:t>
            </a:r>
            <a:r>
              <a:rPr lang="en-US" baseline="30000" dirty="0" smtClean="0">
                <a:latin typeface="HelloPlayground"/>
                <a:cs typeface="HelloPlayground"/>
              </a:rPr>
              <a:t>nd</a:t>
            </a:r>
            <a:r>
              <a:rPr lang="en-US" dirty="0" smtClean="0">
                <a:latin typeface="HelloPlayground"/>
                <a:cs typeface="HelloPlayground"/>
              </a:rPr>
              <a:t> </a:t>
            </a:r>
            <a:r>
              <a:rPr lang="mr-IN" dirty="0" smtClean="0">
                <a:latin typeface="HelloPlayground"/>
                <a:cs typeface="HelloPlayground"/>
              </a:rPr>
              <a:t>–</a:t>
            </a:r>
            <a:r>
              <a:rPr lang="en-US" dirty="0" smtClean="0">
                <a:latin typeface="HelloPlayground"/>
                <a:cs typeface="HelloPlayground"/>
              </a:rPr>
              <a:t> Saturday Live @Pioneer Park 10:00 am</a:t>
            </a:r>
          </a:p>
          <a:p>
            <a:endParaRPr lang="en-US" dirty="0"/>
          </a:p>
        </p:txBody>
      </p:sp>
    </p:spTree>
    <p:extLst>
      <p:ext uri="{BB962C8B-B14F-4D97-AF65-F5344CB8AC3E}">
        <p14:creationId xmlns:p14="http://schemas.microsoft.com/office/powerpoint/2010/main" val="7676054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2262</TotalTime>
  <Words>434</Words>
  <Application>Microsoft Macintosh PowerPoint</Application>
  <PresentationFormat>Letter Paper (8.5x11 in)</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Gonzalez</dc:creator>
  <cp:lastModifiedBy>Linda Frey</cp:lastModifiedBy>
  <cp:revision>71</cp:revision>
  <cp:lastPrinted>2018-08-28T22:27:26Z</cp:lastPrinted>
  <dcterms:created xsi:type="dcterms:W3CDTF">2014-11-15T02:21:14Z</dcterms:created>
  <dcterms:modified xsi:type="dcterms:W3CDTF">2018-08-29T13:42:44Z</dcterms:modified>
</cp:coreProperties>
</file>